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10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F8F9-6A39-AF83-386B-D8C7F2A97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07078-785F-2BEF-EB7A-7D4C80937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6896D-E4FE-60A7-7FA0-EA4BAAC49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06FE-2288-4AA5-9355-623BF7089CBB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D7372-DB63-B521-72E1-72FE673C7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27540-B450-BAF3-71F3-BFDEC008D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7C38-6139-4042-A089-51C879235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66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3B54-24BF-5553-2431-87CDB6C2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2509C-2240-1CE5-BCB8-F43D54225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D93B0-240D-600F-F6FA-61C30F2B7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06FE-2288-4AA5-9355-623BF7089CBB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C300-53C8-379F-0CCF-A03D77DA3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D7B99-8484-07C1-4B6D-265B87593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7C38-6139-4042-A089-51C879235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05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725EB-D998-87D5-B5D9-2930F5177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39D0F7-F67E-D8A3-9F26-546C8A7AE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3387F-8473-B4A7-3EFF-2206C37D5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06FE-2288-4AA5-9355-623BF7089CBB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3B5BC-4D85-F1F5-4C31-EB05D15F9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36CFC-CAED-C6B5-3921-FBF08CF43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7C38-6139-4042-A089-51C879235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56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29A5-E19E-2775-D63E-C19D10AD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79819-F28F-05C7-98D8-F3C5F038D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0BDE8-2A22-5031-9490-C7D723F3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06FE-2288-4AA5-9355-623BF7089CBB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E28C7-1401-909B-C078-29CC31343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EB184-7DEA-6642-7E23-A7E50DE5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7C38-6139-4042-A089-51C879235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0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632E-A08C-3BE5-3E42-4D39F09C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EA018-411F-CD71-D5B2-0FCA0F386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7E7F0-6DB9-FD3A-6EA1-6606579AA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06FE-2288-4AA5-9355-623BF7089CBB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01D1A-4EA3-4C2C-1FFC-F6DBA34C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4C7CC-952F-D4B2-DA3C-19C136F1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7C38-6139-4042-A089-51C879235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56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06514-E7A3-28CB-87C3-118787ED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AE19D-887B-926F-4848-8257DA1EE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9CA73-37CF-6DA8-1E65-3B72789AC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1609F-D59E-A315-0589-73061B06C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06FE-2288-4AA5-9355-623BF7089CBB}" type="datetimeFigureOut">
              <a:rPr lang="en-US" smtClean="0"/>
              <a:t>4/9/23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62BEB-34B8-27ED-675F-89ECC349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4932D-D42F-74FE-34BC-A3EB71C4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7C38-6139-4042-A089-51C879235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11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1114-408E-D5CC-4539-2CE29A5E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F452D-4AA2-8BEB-69A9-20D302C58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66890-6374-C0ED-30FA-1FBBD58FF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8BDC4E-DEF6-946C-601F-BB4E7F6E1F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59F0F-F318-6A6A-41B6-2F21BA254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BB067-2146-86C0-0E14-65FD292A4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06FE-2288-4AA5-9355-623BF7089CBB}" type="datetimeFigureOut">
              <a:rPr lang="en-US" smtClean="0"/>
              <a:t>4/9/23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5E722-2DB8-0CB7-94AD-464CA1902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43127E-8814-AA39-454D-7254AD79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7C38-6139-4042-A089-51C879235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3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B535-1186-203B-27EB-B3313F3F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B7171F-14A0-43F2-EC68-C110F702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06FE-2288-4AA5-9355-623BF7089CBB}" type="datetimeFigureOut">
              <a:rPr lang="en-US" smtClean="0"/>
              <a:t>4/9/23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2CA452-679C-97B6-DCDE-CBBFFE908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36741-33FB-77CF-681F-DA9267A1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7C38-6139-4042-A089-51C879235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46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EACE6F-FB98-24FC-A9FD-2653AE2D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06FE-2288-4AA5-9355-623BF7089CBB}" type="datetimeFigureOut">
              <a:rPr lang="en-US" smtClean="0"/>
              <a:t>4/9/23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06FF52-4197-4E2C-8FE9-11D71AE95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870BC-4271-0BC4-9545-AF26AA0F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7C38-6139-4042-A089-51C879235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12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B824-24DA-7EA2-ED42-D37F097E8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168B2-40FA-86E4-9E89-8DB46AC9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7CBB4-852B-5DB5-1717-947FA5AF5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E920-E5A0-4A75-46C8-2643760A3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06FE-2288-4AA5-9355-623BF7089CBB}" type="datetimeFigureOut">
              <a:rPr lang="en-US" smtClean="0"/>
              <a:t>4/9/23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13F33-A5B1-8A46-1540-1FB1441EB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B5206-7762-6AE4-8CD2-CC5EA7C0D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7C38-6139-4042-A089-51C879235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18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B9CE7-CE4F-4B89-E841-58DAA38E9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F768BA-3816-3E9A-D007-BC1C71BD3C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F559D-3FA8-3CB0-BF69-525FFDE24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33B65-4870-E19D-2830-381A6CE36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06FE-2288-4AA5-9355-623BF7089CBB}" type="datetimeFigureOut">
              <a:rPr lang="en-US" smtClean="0"/>
              <a:t>4/9/23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8D94E-11C6-789C-6F9C-0AB5A27D6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ED531-59B8-C9E0-0F7A-054B2D4DF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7C38-6139-4042-A089-51C879235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26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6E8E1D-56A0-0C83-6BAD-AF3EF7440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14471-5F85-C5EF-67BD-453EEB98C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A370-5412-9CFD-8612-D1A1F8481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806FE-2288-4AA5-9355-623BF7089CBB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E338D-5B40-ED0E-BE2A-65BAFC16F0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6FA67-3607-AC6F-115B-084730D76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17C38-6139-4042-A089-51C879235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7F780-583B-6C71-A072-F2BAB826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229" b="1377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FE5731-80B1-8070-96ED-39124BFC3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 b="1"/>
              <a:t>Tourism and GDP Analysis</a:t>
            </a: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6B18E-1FA9-7991-9082-1774B51D9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Team Members: -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</a:rPr>
              <a:t>Sushma Chirra- 11558420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</a:rPr>
              <a:t> Achyutanand Mishra- 11542607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</a:rPr>
              <a:t>Ram Rallabandi – 11547220 </a:t>
            </a: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731045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0D3EBF-7AD8-36AA-25A2-30886AE08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Viz Hub- Bar Chart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13126C5-AB37-3B85-8664-A7215030E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574310"/>
            <a:ext cx="12192003" cy="52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31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60E84-9081-1E1E-4F78-6C7E2DC2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Viz Hub- Line Graph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0DF0D86-A87B-B558-094F-F6AECA3C6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310"/>
            <a:ext cx="12191998" cy="52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09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940BE-F6CD-7CF2-3D58-694BBC959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Tableau-Stacked Bar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916D4E-953B-5A4A-FCCF-0465C6C03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310"/>
            <a:ext cx="12191997" cy="52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5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0095E-6D8D-D4E6-CF15-944F2621B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Tableau – Scatter Plot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C5947D5-C800-D8FD-218C-8FA83D182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310"/>
            <a:ext cx="12192000" cy="52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33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D4038-5EDA-4731-8A74-7E0445AB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Tableau- Map Idiom</a:t>
            </a:r>
          </a:p>
        </p:txBody>
      </p:sp>
      <p:pic>
        <p:nvPicPr>
          <p:cNvPr id="5" name="Content Placeholder 4" descr="Graphical user interface, map&#10;&#10;Description automatically generated">
            <a:extLst>
              <a:ext uri="{FF2B5EF4-FFF2-40B4-BE49-F238E27FC236}">
                <a16:creationId xmlns:a16="http://schemas.microsoft.com/office/drawing/2014/main" id="{9970A7BF-3A46-2705-ABBF-9115EFAB4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574310"/>
            <a:ext cx="12192002" cy="54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50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1F096-6423-E2B4-0166-15A8EDCF8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Python – Line Graph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6B7191F-CF36-BD99-3571-C4E0C5C71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44394"/>
            <a:ext cx="6345162" cy="4760446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3E73371-CEE5-F694-42C8-8A58113D2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038" y="2806175"/>
            <a:ext cx="5131087" cy="282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33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5972B-EC95-6604-DD14-F625722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Python -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EE5279-CDFC-9F38-2D40-1D893FFC0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03914"/>
            <a:ext cx="6345163" cy="5254085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EDB65E2-0243-86EB-5C5D-E0D616767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037" y="2729208"/>
            <a:ext cx="5131087" cy="297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5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94780-C7FE-F9F1-033C-D30B40937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08" y="857251"/>
            <a:ext cx="4747280" cy="3098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Visualization Of Result: -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entagon">
            <a:extLst>
              <a:ext uri="{FF2B5EF4-FFF2-40B4-BE49-F238E27FC236}">
                <a16:creationId xmlns:a16="http://schemas.microsoft.com/office/drawing/2014/main" id="{F4D2049B-4C9D-0A1E-F1DF-0D9F37771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1874" y="2108877"/>
            <a:ext cx="2654533" cy="26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4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AAFF2E0-8D01-CA15-00AC-869AF2D8A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r="14767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E943D-48A9-224A-4D6E-50E7E67D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Python: Map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811944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AE78BB-0ADB-E1E7-3870-EA0F1A474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Python: Line Graph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99AEB37D-6311-F26E-5137-BCF0D511D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574310"/>
            <a:ext cx="12192002" cy="52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6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1546A-F767-3F9D-42EC-FFCC8FC15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0DB8346-457B-05B2-BE31-2B4EE6DA5283}"/>
              </a:ext>
            </a:extLst>
          </p:cNvPr>
          <p:cNvSpPr/>
          <p:nvPr/>
        </p:nvSpPr>
        <p:spPr>
          <a:xfrm>
            <a:off x="1482436" y="3429000"/>
            <a:ext cx="2105891" cy="111529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collection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52A2DF-CFCA-E15A-8BBA-849ACC599121}"/>
              </a:ext>
            </a:extLst>
          </p:cNvPr>
          <p:cNvCxnSpPr/>
          <p:nvPr/>
        </p:nvCxnSpPr>
        <p:spPr>
          <a:xfrm>
            <a:off x="3588327" y="3986645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245BF7-AB89-950D-64BC-2FC16CF3FA08}"/>
              </a:ext>
            </a:extLst>
          </p:cNvPr>
          <p:cNvSpPr/>
          <p:nvPr/>
        </p:nvSpPr>
        <p:spPr>
          <a:xfrm>
            <a:off x="4655127" y="3428998"/>
            <a:ext cx="2369128" cy="11152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Preprocessing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BEBC01-34B4-B0CE-99AA-54BF7FA960C5}"/>
              </a:ext>
            </a:extLst>
          </p:cNvPr>
          <p:cNvCxnSpPr/>
          <p:nvPr/>
        </p:nvCxnSpPr>
        <p:spPr>
          <a:xfrm>
            <a:off x="7024255" y="3986642"/>
            <a:ext cx="1136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B7373CF-6E3F-B78A-8150-3D743D5A32A4}"/>
              </a:ext>
            </a:extLst>
          </p:cNvPr>
          <p:cNvSpPr/>
          <p:nvPr/>
        </p:nvSpPr>
        <p:spPr>
          <a:xfrm>
            <a:off x="8271164" y="3428999"/>
            <a:ext cx="2369128" cy="111528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visualization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68D52AF-175E-B51E-FC6C-176D2970C15D}"/>
              </a:ext>
            </a:extLst>
          </p:cNvPr>
          <p:cNvSpPr/>
          <p:nvPr/>
        </p:nvSpPr>
        <p:spPr>
          <a:xfrm>
            <a:off x="2687782" y="5347855"/>
            <a:ext cx="1510145" cy="79980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cleaning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5551AA-E102-2A0C-F4C9-47BE7B60F9E8}"/>
              </a:ext>
            </a:extLst>
          </p:cNvPr>
          <p:cNvSpPr/>
          <p:nvPr/>
        </p:nvSpPr>
        <p:spPr>
          <a:xfrm>
            <a:off x="4655127" y="5341566"/>
            <a:ext cx="2369128" cy="79980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transformation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8DA199-1E6C-0C21-B0B8-F9EE6691F229}"/>
              </a:ext>
            </a:extLst>
          </p:cNvPr>
          <p:cNvSpPr/>
          <p:nvPr/>
        </p:nvSpPr>
        <p:spPr>
          <a:xfrm>
            <a:off x="7405254" y="5341567"/>
            <a:ext cx="1821873" cy="79980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integration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623B6B-A8E4-7810-705B-5B81F89998C3}"/>
              </a:ext>
            </a:extLst>
          </p:cNvPr>
          <p:cNvCxnSpPr>
            <a:endCxn id="13" idx="0"/>
          </p:cNvCxnSpPr>
          <p:nvPr/>
        </p:nvCxnSpPr>
        <p:spPr>
          <a:xfrm flipH="1">
            <a:off x="3442855" y="4544285"/>
            <a:ext cx="1974272" cy="803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45501D-ED79-E834-CFE2-43BA9184A946}"/>
              </a:ext>
            </a:extLst>
          </p:cNvPr>
          <p:cNvCxnSpPr>
            <a:cxnSpLocks/>
          </p:cNvCxnSpPr>
          <p:nvPr/>
        </p:nvCxnSpPr>
        <p:spPr>
          <a:xfrm>
            <a:off x="5437909" y="4544285"/>
            <a:ext cx="360217" cy="797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7D2FE3-0AC2-949D-2D8E-2955D2BB6288}"/>
              </a:ext>
            </a:extLst>
          </p:cNvPr>
          <p:cNvCxnSpPr>
            <a:cxnSpLocks/>
          </p:cNvCxnSpPr>
          <p:nvPr/>
        </p:nvCxnSpPr>
        <p:spPr>
          <a:xfrm>
            <a:off x="5437909" y="4541757"/>
            <a:ext cx="2833255" cy="79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121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8DB66-B525-5786-31B3-24029B047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Python: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645E356-319B-6241-AB58-3E92601C7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574310"/>
            <a:ext cx="12192002" cy="538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2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78B17-AD60-DA20-2CE0-039C03F6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Viz Hub: - Map Visualization 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43EA174E-6797-B40A-01AD-97437F69F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558" y="1966293"/>
            <a:ext cx="8520883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39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6E35F-3A64-15E6-8673-E5404E54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Vizhub: Bar Graph </a:t>
            </a:r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0E25AF2-B4FB-DE95-273A-AA551D246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310"/>
            <a:ext cx="12192000" cy="52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18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0CDAC-7FCA-FE0B-19AA-1860449F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Viz Hub: Line Graph  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41ECD28-1041-599C-B4BE-F6A7FBE92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574310"/>
            <a:ext cx="12191998" cy="52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37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A28E943-0202-4F2F-84D5-A0C3CFF10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9" r="11548" b="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9E061C-A0FF-6658-268D-B421332BA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Tableau: Scatter Plot</a:t>
            </a:r>
          </a:p>
        </p:txBody>
      </p:sp>
    </p:spTree>
    <p:extLst>
      <p:ext uri="{BB962C8B-B14F-4D97-AF65-F5344CB8AC3E}">
        <p14:creationId xmlns:p14="http://schemas.microsoft.com/office/powerpoint/2010/main" val="1592756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E8222A22-FDF5-30DE-F421-B0EE6576E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" t="6484" r="21884"/>
          <a:stretch/>
        </p:blipFill>
        <p:spPr>
          <a:xfrm>
            <a:off x="4458668" y="10"/>
            <a:ext cx="7733331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FB9438-FD1A-04FB-E86D-70D2F2EC4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Tableau: Map Visualization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0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21757-770C-8508-3607-FF32321C6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Tableau: Stacked Visualization 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CE16DFBF-F41F-7206-1A50-ABD984024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4" y="0"/>
            <a:ext cx="8153396" cy="685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6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A18D9-5F61-F3DF-268D-9FADE9B1A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B199FF-CACC-4ABE-0569-56765A4C9147}"/>
              </a:ext>
            </a:extLst>
          </p:cNvPr>
          <p:cNvSpPr/>
          <p:nvPr/>
        </p:nvSpPr>
        <p:spPr>
          <a:xfrm>
            <a:off x="4668981" y="2114694"/>
            <a:ext cx="1898073" cy="71163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visualization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877335-4BCE-4FC5-54B1-927355892528}"/>
              </a:ext>
            </a:extLst>
          </p:cNvPr>
          <p:cNvSpPr/>
          <p:nvPr/>
        </p:nvSpPr>
        <p:spPr>
          <a:xfrm>
            <a:off x="4668981" y="3429000"/>
            <a:ext cx="1898073" cy="71163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  <a:r>
              <a:rPr lang="en-US" dirty="0"/>
              <a:t>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872CD4-17F1-BCE4-3C37-905B23C7EBE3}"/>
              </a:ext>
            </a:extLst>
          </p:cNvPr>
          <p:cNvSpPr/>
          <p:nvPr/>
        </p:nvSpPr>
        <p:spPr>
          <a:xfrm>
            <a:off x="4668981" y="4743307"/>
            <a:ext cx="1898073" cy="71163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idiom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4AAD09-16CA-E4DA-9EF8-09BF0D0E0E8D}"/>
              </a:ext>
            </a:extLst>
          </p:cNvPr>
          <p:cNvCxnSpPr>
            <a:stCxn id="4" idx="2"/>
          </p:cNvCxnSpPr>
          <p:nvPr/>
        </p:nvCxnSpPr>
        <p:spPr>
          <a:xfrm flipH="1">
            <a:off x="5611091" y="2826327"/>
            <a:ext cx="6927" cy="60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816660-5119-2770-05EE-6DB81454D6C5}"/>
              </a:ext>
            </a:extLst>
          </p:cNvPr>
          <p:cNvCxnSpPr/>
          <p:nvPr/>
        </p:nvCxnSpPr>
        <p:spPr>
          <a:xfrm>
            <a:off x="5611091" y="4140633"/>
            <a:ext cx="0" cy="60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7B764F1-2FD1-18E4-F9B6-AB35E8854B2F}"/>
              </a:ext>
            </a:extLst>
          </p:cNvPr>
          <p:cNvSpPr/>
          <p:nvPr/>
        </p:nvSpPr>
        <p:spPr>
          <a:xfrm>
            <a:off x="7727371" y="3182143"/>
            <a:ext cx="1991593" cy="60267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Vizhub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(d3.js)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6C78BE-4709-A6DD-B84D-49B8D047D294}"/>
              </a:ext>
            </a:extLst>
          </p:cNvPr>
          <p:cNvSpPr/>
          <p:nvPr/>
        </p:nvSpPr>
        <p:spPr>
          <a:xfrm>
            <a:off x="7865918" y="4130097"/>
            <a:ext cx="1233055" cy="60267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B859B7-EFB4-6411-EB43-A781CEA47922}"/>
              </a:ext>
            </a:extLst>
          </p:cNvPr>
          <p:cNvSpPr/>
          <p:nvPr/>
        </p:nvSpPr>
        <p:spPr>
          <a:xfrm>
            <a:off x="7727371" y="2124581"/>
            <a:ext cx="1582884" cy="60267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Tableau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5A45AE-9B97-2AEC-FE24-DC85868A5EBE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6580910" y="2638995"/>
            <a:ext cx="1378269" cy="1145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99076E-EF65-1859-49AB-3DFE7722F00D}"/>
              </a:ext>
            </a:extLst>
          </p:cNvPr>
          <p:cNvCxnSpPr/>
          <p:nvPr/>
        </p:nvCxnSpPr>
        <p:spPr>
          <a:xfrm flipV="1">
            <a:off x="6580910" y="3616036"/>
            <a:ext cx="1146461" cy="168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053A9E-6593-D41B-A383-9D4243FBA9B1}"/>
              </a:ext>
            </a:extLst>
          </p:cNvPr>
          <p:cNvCxnSpPr>
            <a:cxnSpLocks/>
          </p:cNvCxnSpPr>
          <p:nvPr/>
        </p:nvCxnSpPr>
        <p:spPr>
          <a:xfrm>
            <a:off x="6580910" y="3784816"/>
            <a:ext cx="1285008" cy="646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D71ECC5-E3F7-9D44-8F7E-DC7994E57ED2}"/>
              </a:ext>
            </a:extLst>
          </p:cNvPr>
          <p:cNvSpPr/>
          <p:nvPr/>
        </p:nvSpPr>
        <p:spPr>
          <a:xfrm>
            <a:off x="2355273" y="3563937"/>
            <a:ext cx="1402770" cy="71163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 chart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9B96B7-F4FD-6A91-70BA-9F3829D6E867}"/>
              </a:ext>
            </a:extLst>
          </p:cNvPr>
          <p:cNvSpPr/>
          <p:nvPr/>
        </p:nvSpPr>
        <p:spPr>
          <a:xfrm>
            <a:off x="2296393" y="4514633"/>
            <a:ext cx="1402770" cy="71163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 chart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543A9A7-189B-0F9F-B60A-DEBFA712F355}"/>
              </a:ext>
            </a:extLst>
          </p:cNvPr>
          <p:cNvSpPr/>
          <p:nvPr/>
        </p:nvSpPr>
        <p:spPr>
          <a:xfrm>
            <a:off x="2355273" y="5454941"/>
            <a:ext cx="1402770" cy="7116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Scatter plot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694ACF-87AC-65F3-C7FE-E20F06ACFABF}"/>
              </a:ext>
            </a:extLst>
          </p:cNvPr>
          <p:cNvCxnSpPr/>
          <p:nvPr/>
        </p:nvCxnSpPr>
        <p:spPr>
          <a:xfrm flipH="1" flipV="1">
            <a:off x="3699163" y="4108125"/>
            <a:ext cx="969818" cy="990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33F659-CA84-89DE-A137-3663C16728A9}"/>
              </a:ext>
            </a:extLst>
          </p:cNvPr>
          <p:cNvCxnSpPr>
            <a:cxnSpLocks/>
            <a:endCxn id="25" idx="6"/>
          </p:cNvCxnSpPr>
          <p:nvPr/>
        </p:nvCxnSpPr>
        <p:spPr>
          <a:xfrm flipH="1" flipV="1">
            <a:off x="3699163" y="4870450"/>
            <a:ext cx="955964" cy="22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06A7B25-2D36-A6DB-EACD-6876E83FE820}"/>
              </a:ext>
            </a:extLst>
          </p:cNvPr>
          <p:cNvCxnSpPr>
            <a:stCxn id="6" idx="1"/>
            <a:endCxn id="26" idx="6"/>
          </p:cNvCxnSpPr>
          <p:nvPr/>
        </p:nvCxnSpPr>
        <p:spPr>
          <a:xfrm flipH="1">
            <a:off x="3758043" y="5099124"/>
            <a:ext cx="910938" cy="711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226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50A7C-1CA6-F242-3F0E-C7951286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BCB2ED-C3F2-1162-A0DB-1919F8EA9474}"/>
              </a:ext>
            </a:extLst>
          </p:cNvPr>
          <p:cNvSpPr/>
          <p:nvPr/>
        </p:nvSpPr>
        <p:spPr>
          <a:xfrm>
            <a:off x="1343891" y="2576943"/>
            <a:ext cx="1551709" cy="8520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0B98929-94C0-66E0-2377-969D36D67BF7}"/>
              </a:ext>
            </a:extLst>
          </p:cNvPr>
          <p:cNvSpPr/>
          <p:nvPr/>
        </p:nvSpPr>
        <p:spPr>
          <a:xfrm>
            <a:off x="4100945" y="2576943"/>
            <a:ext cx="1856510" cy="8520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understanding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191806-9190-4545-A187-379FAEE4754A}"/>
              </a:ext>
            </a:extLst>
          </p:cNvPr>
          <p:cNvSpPr/>
          <p:nvPr/>
        </p:nvSpPr>
        <p:spPr>
          <a:xfrm>
            <a:off x="7162800" y="2576942"/>
            <a:ext cx="1551709" cy="85205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 preprocessing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6835C7-6210-0594-3C43-73F66E113E1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957455" y="3002970"/>
            <a:ext cx="120534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5035F4-CB5F-44DE-E988-D4CC567AAB0A}"/>
              </a:ext>
            </a:extLst>
          </p:cNvPr>
          <p:cNvCxnSpPr>
            <a:stCxn id="4" idx="3"/>
          </p:cNvCxnSpPr>
          <p:nvPr/>
        </p:nvCxnSpPr>
        <p:spPr>
          <a:xfrm flipV="1">
            <a:off x="2895600" y="2978727"/>
            <a:ext cx="1205345" cy="24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F22BE33-007C-4B60-ABD0-71C7743E569A}"/>
              </a:ext>
            </a:extLst>
          </p:cNvPr>
          <p:cNvSpPr/>
          <p:nvPr/>
        </p:nvSpPr>
        <p:spPr>
          <a:xfrm>
            <a:off x="9878291" y="2650881"/>
            <a:ext cx="1551709" cy="85205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Visualization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B0E346-0C32-E3D7-E755-0ECA31AA7A48}"/>
              </a:ext>
            </a:extLst>
          </p:cNvPr>
          <p:cNvCxnSpPr>
            <a:stCxn id="6" idx="3"/>
          </p:cNvCxnSpPr>
          <p:nvPr/>
        </p:nvCxnSpPr>
        <p:spPr>
          <a:xfrm>
            <a:off x="8714509" y="3002970"/>
            <a:ext cx="10875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570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1B7-F856-89D6-40F0-EBA8BE1D9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8475C5-E48E-BF7E-1651-AA17FC395BA9}"/>
              </a:ext>
            </a:extLst>
          </p:cNvPr>
          <p:cNvSpPr/>
          <p:nvPr/>
        </p:nvSpPr>
        <p:spPr>
          <a:xfrm>
            <a:off x="1233055" y="2382981"/>
            <a:ext cx="1648690" cy="78970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Understand the Business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2A7F07-05CB-C9E0-66A8-C042979AFF36}"/>
              </a:ext>
            </a:extLst>
          </p:cNvPr>
          <p:cNvSpPr/>
          <p:nvPr/>
        </p:nvSpPr>
        <p:spPr>
          <a:xfrm>
            <a:off x="3664527" y="2382982"/>
            <a:ext cx="1586346" cy="7897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Collect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564348-9EF2-933C-DB15-25C2099E1436}"/>
              </a:ext>
            </a:extLst>
          </p:cNvPr>
          <p:cNvSpPr/>
          <p:nvPr/>
        </p:nvSpPr>
        <p:spPr>
          <a:xfrm>
            <a:off x="6096000" y="2382981"/>
            <a:ext cx="1648690" cy="7897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preparation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FC4C142-4067-00FA-10DD-493F0D01C848}"/>
              </a:ext>
            </a:extLst>
          </p:cNvPr>
          <p:cNvSpPr/>
          <p:nvPr/>
        </p:nvSpPr>
        <p:spPr>
          <a:xfrm>
            <a:off x="8340436" y="2258112"/>
            <a:ext cx="1828799" cy="78970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CC97F70-66A1-776D-07EE-49162E9E8105}"/>
              </a:ext>
            </a:extLst>
          </p:cNvPr>
          <p:cNvSpPr/>
          <p:nvPr/>
        </p:nvSpPr>
        <p:spPr>
          <a:xfrm>
            <a:off x="8340436" y="3885117"/>
            <a:ext cx="1925780" cy="7897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537B71-293C-3A17-4D31-B2E88E32E47D}"/>
              </a:ext>
            </a:extLst>
          </p:cNvPr>
          <p:cNvCxnSpPr>
            <a:stCxn id="4" idx="3"/>
          </p:cNvCxnSpPr>
          <p:nvPr/>
        </p:nvCxnSpPr>
        <p:spPr>
          <a:xfrm>
            <a:off x="2881745" y="2777836"/>
            <a:ext cx="782782" cy="20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00E5BF-67BF-574D-16E8-6268B6178591}"/>
              </a:ext>
            </a:extLst>
          </p:cNvPr>
          <p:cNvCxnSpPr>
            <a:stCxn id="5" idx="3"/>
          </p:cNvCxnSpPr>
          <p:nvPr/>
        </p:nvCxnSpPr>
        <p:spPr>
          <a:xfrm flipV="1">
            <a:off x="5250873" y="2777835"/>
            <a:ext cx="84512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EE7908-DC70-8254-91A1-F5359D48E26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744690" y="2777836"/>
            <a:ext cx="595746" cy="10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AC3EAF-F84C-1179-EC88-9E1474F5820C}"/>
              </a:ext>
            </a:extLst>
          </p:cNvPr>
          <p:cNvCxnSpPr/>
          <p:nvPr/>
        </p:nvCxnSpPr>
        <p:spPr>
          <a:xfrm>
            <a:off x="9164781" y="3172690"/>
            <a:ext cx="0" cy="641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08247E30-D131-D7CF-57F9-801F64211831}"/>
              </a:ext>
            </a:extLst>
          </p:cNvPr>
          <p:cNvSpPr/>
          <p:nvPr/>
        </p:nvSpPr>
        <p:spPr>
          <a:xfrm>
            <a:off x="9434944" y="3325091"/>
            <a:ext cx="630377" cy="2901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ok</a:t>
            </a: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2B334C5E-35A7-B1FF-4CC0-E4CD0C742E5D}"/>
              </a:ext>
            </a:extLst>
          </p:cNvPr>
          <p:cNvSpPr/>
          <p:nvPr/>
        </p:nvSpPr>
        <p:spPr>
          <a:xfrm>
            <a:off x="10383981" y="2382981"/>
            <a:ext cx="574964" cy="3948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  <a:endParaRPr lang="en-US" dirty="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2443BBA-6EE1-C2C5-4FF0-A1AE5B45BE4C}"/>
              </a:ext>
            </a:extLst>
          </p:cNvPr>
          <p:cNvCxnSpPr>
            <a:stCxn id="8" idx="0"/>
          </p:cNvCxnSpPr>
          <p:nvPr/>
        </p:nvCxnSpPr>
        <p:spPr>
          <a:xfrm rot="16200000" flipH="1" flipV="1">
            <a:off x="5865829" y="-1120828"/>
            <a:ext cx="10067" cy="6767946"/>
          </a:xfrm>
          <a:prstGeom prst="bentConnector4">
            <a:avLst>
              <a:gd name="adj1" fmla="val -2270786"/>
              <a:gd name="adj2" fmla="val 567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63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7F7A-3721-F1E2-6D35-75C12D240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6B9F96-D8AF-5825-D011-07D0DD2305ED}"/>
              </a:ext>
            </a:extLst>
          </p:cNvPr>
          <p:cNvSpPr/>
          <p:nvPr/>
        </p:nvSpPr>
        <p:spPr>
          <a:xfrm>
            <a:off x="1114425" y="3000375"/>
            <a:ext cx="1371600" cy="1171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238C28E-592A-4D11-38EF-7A20DD68187A}"/>
              </a:ext>
            </a:extLst>
          </p:cNvPr>
          <p:cNvSpPr/>
          <p:nvPr/>
        </p:nvSpPr>
        <p:spPr>
          <a:xfrm>
            <a:off x="3557588" y="1957388"/>
            <a:ext cx="3614737" cy="600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Inbound tourist arrival of country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D776B7-B015-A40D-8765-3697D38AFF90}"/>
              </a:ext>
            </a:extLst>
          </p:cNvPr>
          <p:cNvSpPr/>
          <p:nvPr/>
        </p:nvSpPr>
        <p:spPr>
          <a:xfrm>
            <a:off x="3557588" y="2757488"/>
            <a:ext cx="3614737" cy="671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Revenue generated by tourism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3C209B-9950-3295-8F6D-99086AA9A9DB}"/>
              </a:ext>
            </a:extLst>
          </p:cNvPr>
          <p:cNvSpPr/>
          <p:nvPr/>
        </p:nvSpPr>
        <p:spPr>
          <a:xfrm>
            <a:off x="3700463" y="3786188"/>
            <a:ext cx="3814762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Relationship b/w tourism &amp; GDP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738D149-0752-7239-4AE5-36E61542F016}"/>
              </a:ext>
            </a:extLst>
          </p:cNvPr>
          <p:cNvSpPr/>
          <p:nvPr/>
        </p:nvSpPr>
        <p:spPr>
          <a:xfrm>
            <a:off x="3886200" y="4643438"/>
            <a:ext cx="4429125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Popular tourist Destination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DBAE938-71D4-12A3-3B61-499B03A11E13}"/>
              </a:ext>
            </a:extLst>
          </p:cNvPr>
          <p:cNvSpPr/>
          <p:nvPr/>
        </p:nvSpPr>
        <p:spPr>
          <a:xfrm>
            <a:off x="4129088" y="5657850"/>
            <a:ext cx="4786312" cy="714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revenue generated by each country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B33C94A6-2C72-3DF2-43C6-C34B047072AB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021682" y="2257426"/>
            <a:ext cx="1535906" cy="105727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F6737AB6-9632-7615-81BC-AC45FBEA0BD6}"/>
              </a:ext>
            </a:extLst>
          </p:cNvPr>
          <p:cNvCxnSpPr>
            <a:endCxn id="8" idx="1"/>
          </p:cNvCxnSpPr>
          <p:nvPr/>
        </p:nvCxnSpPr>
        <p:spPr>
          <a:xfrm flipV="1">
            <a:off x="2486025" y="3093244"/>
            <a:ext cx="1071563" cy="4706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BE59CF5-691C-CA06-8D92-50EFDD365E2D}"/>
              </a:ext>
            </a:extLst>
          </p:cNvPr>
          <p:cNvCxnSpPr>
            <a:endCxn id="9" idx="1"/>
          </p:cNvCxnSpPr>
          <p:nvPr/>
        </p:nvCxnSpPr>
        <p:spPr>
          <a:xfrm>
            <a:off x="2486025" y="3629025"/>
            <a:ext cx="1214438" cy="4786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47896B6-558D-7D3A-D9AC-6B1451824807}"/>
              </a:ext>
            </a:extLst>
          </p:cNvPr>
          <p:cNvCxnSpPr/>
          <p:nvPr/>
        </p:nvCxnSpPr>
        <p:spPr>
          <a:xfrm>
            <a:off x="2486025" y="3850482"/>
            <a:ext cx="1400175" cy="95607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381BED96-A863-13A2-376F-A8800999FED0}"/>
              </a:ext>
            </a:extLst>
          </p:cNvPr>
          <p:cNvCxnSpPr/>
          <p:nvPr/>
        </p:nvCxnSpPr>
        <p:spPr>
          <a:xfrm rot="16200000" flipH="1">
            <a:off x="2297807" y="4236938"/>
            <a:ext cx="2019499" cy="164306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977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CA60-7FAE-DBE5-2791-96D5CF60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93FDD-AC56-41DA-B3A4-F18A4FAC1072}"/>
              </a:ext>
            </a:extLst>
          </p:cNvPr>
          <p:cNvSpPr txBox="1"/>
          <p:nvPr/>
        </p:nvSpPr>
        <p:spPr>
          <a:xfrm>
            <a:off x="2067951" y="3108960"/>
            <a:ext cx="216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19184B-58CD-CEBB-CDB0-82886B0860D2}"/>
              </a:ext>
            </a:extLst>
          </p:cNvPr>
          <p:cNvSpPr/>
          <p:nvPr/>
        </p:nvSpPr>
        <p:spPr>
          <a:xfrm>
            <a:off x="1856936" y="3108960"/>
            <a:ext cx="1955410" cy="1420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Tools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8AED7C-08CE-033B-42D3-B5F1CCE58754}"/>
              </a:ext>
            </a:extLst>
          </p:cNvPr>
          <p:cNvSpPr/>
          <p:nvPr/>
        </p:nvSpPr>
        <p:spPr>
          <a:xfrm>
            <a:off x="5795889" y="2043003"/>
            <a:ext cx="2307102" cy="942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Tableau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77A614-7A9F-E9D9-56A1-E05806F88A55}"/>
              </a:ext>
            </a:extLst>
          </p:cNvPr>
          <p:cNvSpPr/>
          <p:nvPr/>
        </p:nvSpPr>
        <p:spPr>
          <a:xfrm>
            <a:off x="6096000" y="3429000"/>
            <a:ext cx="2414954" cy="11007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Viz Hub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00D482A-01CC-21D1-854C-341B8835AEA4}"/>
              </a:ext>
            </a:extLst>
          </p:cNvPr>
          <p:cNvSpPr/>
          <p:nvPr/>
        </p:nvSpPr>
        <p:spPr>
          <a:xfrm>
            <a:off x="7146388" y="4895557"/>
            <a:ext cx="2447778" cy="928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Python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EB8848-1681-156A-AE5C-C2FE514A3F05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3812346" y="2514271"/>
            <a:ext cx="1983543" cy="1305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AB6654-71FD-8226-3395-0CD131E7AADE}"/>
              </a:ext>
            </a:extLst>
          </p:cNvPr>
          <p:cNvCxnSpPr>
            <a:endCxn id="8" idx="2"/>
          </p:cNvCxnSpPr>
          <p:nvPr/>
        </p:nvCxnSpPr>
        <p:spPr>
          <a:xfrm>
            <a:off x="3812346" y="3819378"/>
            <a:ext cx="2283654" cy="16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B7CD7E-9E28-10BE-932F-876C4929245C}"/>
              </a:ext>
            </a:extLst>
          </p:cNvPr>
          <p:cNvCxnSpPr>
            <a:endCxn id="9" idx="2"/>
          </p:cNvCxnSpPr>
          <p:nvPr/>
        </p:nvCxnSpPr>
        <p:spPr>
          <a:xfrm>
            <a:off x="3812346" y="3819378"/>
            <a:ext cx="3334042" cy="1540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131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42C0C-F12E-6259-E29D-831084C8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4000" b="0" i="0" u="none" strike="noStrike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mplementations</a:t>
            </a:r>
            <a:endParaRPr lang="en-US" sz="4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D66C685E-C6D0-1C7A-41D4-A74394B50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636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58D60-E8D8-4C4C-9540-776430AA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Viz hub- World Map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FA5F86D-B72E-DF1B-839C-F3F6F66A3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238"/>
            <a:ext cx="12191999" cy="545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62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178</Words>
  <Application>Microsoft Macintosh PowerPoint</Application>
  <PresentationFormat>Widescreen</PresentationFormat>
  <Paragraphs>66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Tourism and GDP Analysis</vt:lpstr>
      <vt:lpstr>Workflow</vt:lpstr>
      <vt:lpstr>DATA VISUALIZATION</vt:lpstr>
      <vt:lpstr>Architecture</vt:lpstr>
      <vt:lpstr>Methodology</vt:lpstr>
      <vt:lpstr>Features:</vt:lpstr>
      <vt:lpstr>Tools</vt:lpstr>
      <vt:lpstr>Implementations</vt:lpstr>
      <vt:lpstr>Viz hub- World Map</vt:lpstr>
      <vt:lpstr>Viz Hub- Bar Chart</vt:lpstr>
      <vt:lpstr>Viz Hub- Line Graph </vt:lpstr>
      <vt:lpstr>Tableau-Stacked Bar </vt:lpstr>
      <vt:lpstr>Tableau – Scatter Plot</vt:lpstr>
      <vt:lpstr>Tableau- Map Idiom</vt:lpstr>
      <vt:lpstr>Python – Line Graph </vt:lpstr>
      <vt:lpstr>Python - </vt:lpstr>
      <vt:lpstr>Visualization Of Result: - </vt:lpstr>
      <vt:lpstr>Python: Map Visualization</vt:lpstr>
      <vt:lpstr>Python: Line Graph</vt:lpstr>
      <vt:lpstr>Python: </vt:lpstr>
      <vt:lpstr>Viz Hub: - Map Visualization </vt:lpstr>
      <vt:lpstr>Vizhub: Bar Graph </vt:lpstr>
      <vt:lpstr>Viz Hub: Line Graph  </vt:lpstr>
      <vt:lpstr>Tableau: Scatter Plot</vt:lpstr>
      <vt:lpstr>Tableau: Map Visualization</vt:lpstr>
      <vt:lpstr>Tableau: Stacked Visualization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CSCE 5320 SCIENTIFIC DATA VISUALIZATION</dc:title>
  <dc:creator>Chirra, Sushma</dc:creator>
  <cp:lastModifiedBy>Mishra, Achyutanand</cp:lastModifiedBy>
  <cp:revision>3</cp:revision>
  <dcterms:created xsi:type="dcterms:W3CDTF">2023-04-07T18:11:00Z</dcterms:created>
  <dcterms:modified xsi:type="dcterms:W3CDTF">2023-04-10T03:04:57Z</dcterms:modified>
</cp:coreProperties>
</file>